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61" r:id="rId4"/>
    <p:sldId id="266" r:id="rId5"/>
    <p:sldId id="274" r:id="rId6"/>
    <p:sldId id="278" r:id="rId7"/>
    <p:sldId id="285" r:id="rId8"/>
    <p:sldId id="286" r:id="rId9"/>
    <p:sldId id="280" r:id="rId10"/>
    <p:sldId id="277" r:id="rId11"/>
    <p:sldId id="267" r:id="rId12"/>
    <p:sldId id="281" r:id="rId13"/>
    <p:sldId id="284" r:id="rId14"/>
    <p:sldId id="262" r:id="rId15"/>
    <p:sldId id="282" r:id="rId16"/>
    <p:sldId id="28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903"/>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b="1" dirty="0"/>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1"/>
            <a:t>Executive Summary</a:t>
          </a:r>
          <a:endParaRPr lang="en-US"/>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1"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D30172-851F-4D2E-AB09-5AC25D0BAC3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2856025-6740-4F50-8473-2EF30AF2571F}">
      <dgm:prSet/>
      <dgm:spPr/>
      <dgm:t>
        <a:bodyPr/>
        <a:lstStyle/>
        <a:p>
          <a:r>
            <a:rPr lang="en-US" b="0" dirty="0"/>
            <a:t>Executive Summary</a:t>
          </a:r>
        </a:p>
      </dgm:t>
    </dgm:pt>
    <dgm:pt modelId="{D048643B-E90F-4E66-8FC7-647301181E2A}" type="parTrans" cxnId="{821EBBA1-E050-4637-9D6A-E6DD15A67214}">
      <dgm:prSet/>
      <dgm:spPr/>
      <dgm:t>
        <a:bodyPr/>
        <a:lstStyle/>
        <a:p>
          <a:endParaRPr lang="en-US"/>
        </a:p>
      </dgm:t>
    </dgm:pt>
    <dgm:pt modelId="{086FB14C-49BB-498F-BF97-D77074894616}" type="sibTrans" cxnId="{821EBBA1-E050-4637-9D6A-E6DD15A67214}">
      <dgm:prSet/>
      <dgm:spPr/>
      <dgm:t>
        <a:bodyPr/>
        <a:lstStyle/>
        <a:p>
          <a:endParaRPr lang="en-US"/>
        </a:p>
      </dgm:t>
    </dgm:pt>
    <dgm:pt modelId="{06825023-23D6-4856-8274-5CF31CD898EA}">
      <dgm:prSet/>
      <dgm:spPr/>
      <dgm:t>
        <a:bodyPr/>
        <a:lstStyle/>
        <a:p>
          <a:r>
            <a:rPr lang="en-US"/>
            <a:t>Findings</a:t>
          </a:r>
        </a:p>
      </dgm:t>
    </dgm:pt>
    <dgm:pt modelId="{4EC679FD-4B21-4A58-BF80-6B2B8D41ABD1}" type="parTrans" cxnId="{C201891A-B657-4E08-A180-D1BEEB05753E}">
      <dgm:prSet/>
      <dgm:spPr/>
      <dgm:t>
        <a:bodyPr/>
        <a:lstStyle/>
        <a:p>
          <a:endParaRPr lang="en-US"/>
        </a:p>
      </dgm:t>
    </dgm:pt>
    <dgm:pt modelId="{7D425280-F4C6-4DE0-88DB-2ED72D568AC6}" type="sibTrans" cxnId="{C201891A-B657-4E08-A180-D1BEEB05753E}">
      <dgm:prSet/>
      <dgm:spPr/>
      <dgm:t>
        <a:bodyPr/>
        <a:lstStyle/>
        <a:p>
          <a:endParaRPr lang="en-US"/>
        </a:p>
      </dgm:t>
    </dgm:pt>
    <dgm:pt modelId="{59847D24-75E8-4312-88C9-E5C95B43522A}">
      <dgm:prSet/>
      <dgm:spPr/>
      <dgm:t>
        <a:bodyPr/>
        <a:lstStyle/>
        <a:p>
          <a:r>
            <a:rPr lang="en-US" b="0" dirty="0"/>
            <a:t>Next Steps</a:t>
          </a:r>
        </a:p>
      </dgm:t>
    </dgm:pt>
    <dgm:pt modelId="{657A0CDD-8863-4DE6-A292-816429F201A6}" type="parTrans" cxnId="{2CF80A82-B119-4916-8491-1650D5414FA9}">
      <dgm:prSet/>
      <dgm:spPr/>
      <dgm:t>
        <a:bodyPr/>
        <a:lstStyle/>
        <a:p>
          <a:endParaRPr lang="en-US"/>
        </a:p>
      </dgm:t>
    </dgm:pt>
    <dgm:pt modelId="{8DD8B3BB-D00A-442C-95B8-2ACB6012A3F1}" type="sibTrans" cxnId="{2CF80A82-B119-4916-8491-1650D5414FA9}">
      <dgm:prSet/>
      <dgm:spPr/>
      <dgm:t>
        <a:bodyPr/>
        <a:lstStyle/>
        <a:p>
          <a:endParaRPr lang="en-US"/>
        </a:p>
      </dgm:t>
    </dgm:pt>
    <dgm:pt modelId="{A5962B4A-494B-42D1-8D15-AA2CA6ACFEF6}">
      <dgm:prSet/>
      <dgm:spPr/>
      <dgm:t>
        <a:bodyPr/>
        <a:lstStyle/>
        <a:p>
          <a:r>
            <a:rPr lang="en-US" b="1" dirty="0"/>
            <a:t>Acknowledgement</a:t>
          </a:r>
        </a:p>
      </dgm:t>
    </dgm:pt>
    <dgm:pt modelId="{CA4F45E3-B2A6-4370-BAF3-D39EED6E7F50}" type="parTrans" cxnId="{C88736B9-0F7B-4B0A-8A2B-A26B1EA6CC5F}">
      <dgm:prSet/>
      <dgm:spPr/>
      <dgm:t>
        <a:bodyPr/>
        <a:lstStyle/>
        <a:p>
          <a:endParaRPr lang="en-US"/>
        </a:p>
      </dgm:t>
    </dgm:pt>
    <dgm:pt modelId="{32214041-8F3E-47E9-B881-9A19928ED4A7}" type="sibTrans" cxnId="{C88736B9-0F7B-4B0A-8A2B-A26B1EA6CC5F}">
      <dgm:prSet/>
      <dgm:spPr/>
      <dgm:t>
        <a:bodyPr/>
        <a:lstStyle/>
        <a:p>
          <a:endParaRPr lang="en-US"/>
        </a:p>
      </dgm:t>
    </dgm:pt>
    <dgm:pt modelId="{146EFB79-5313-43DB-ADDD-070ED6517C11}" type="pres">
      <dgm:prSet presAssocID="{16D30172-851F-4D2E-AB09-5AC25D0BAC3B}" presName="root" presStyleCnt="0">
        <dgm:presLayoutVars>
          <dgm:dir/>
          <dgm:resizeHandles val="exact"/>
        </dgm:presLayoutVars>
      </dgm:prSet>
      <dgm:spPr/>
    </dgm:pt>
    <dgm:pt modelId="{2273FE19-8517-40EE-AF45-6C62D7655ADF}" type="pres">
      <dgm:prSet presAssocID="{72856025-6740-4F50-8473-2EF30AF2571F}" presName="compNode" presStyleCnt="0"/>
      <dgm:spPr/>
    </dgm:pt>
    <dgm:pt modelId="{F26045BC-A8BA-4C9A-9F93-454E73CA6AC3}" type="pres">
      <dgm:prSet presAssocID="{72856025-6740-4F50-8473-2EF30AF257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732B485B-4F82-4D5F-9B8A-B578137368D3}" type="pres">
      <dgm:prSet presAssocID="{72856025-6740-4F50-8473-2EF30AF2571F}" presName="spaceRect" presStyleCnt="0"/>
      <dgm:spPr/>
    </dgm:pt>
    <dgm:pt modelId="{5B21D3BE-FF75-4128-80F7-7B3BC0942C27}" type="pres">
      <dgm:prSet presAssocID="{72856025-6740-4F50-8473-2EF30AF2571F}" presName="textRect" presStyleLbl="revTx" presStyleIdx="0" presStyleCnt="4">
        <dgm:presLayoutVars>
          <dgm:chMax val="1"/>
          <dgm:chPref val="1"/>
        </dgm:presLayoutVars>
      </dgm:prSet>
      <dgm:spPr/>
    </dgm:pt>
    <dgm:pt modelId="{73D01221-3E22-4A8F-93EE-750E253F2298}" type="pres">
      <dgm:prSet presAssocID="{086FB14C-49BB-498F-BF97-D77074894616}" presName="sibTrans" presStyleCnt="0"/>
      <dgm:spPr/>
    </dgm:pt>
    <dgm:pt modelId="{03064A67-2E57-48B1-9D5B-AAEAA483C857}" type="pres">
      <dgm:prSet presAssocID="{06825023-23D6-4856-8274-5CF31CD898EA}" presName="compNode" presStyleCnt="0"/>
      <dgm:spPr/>
    </dgm:pt>
    <dgm:pt modelId="{01A89992-C09E-44B8-B067-F841743AB366}" type="pres">
      <dgm:prSet presAssocID="{06825023-23D6-4856-8274-5CF31CD898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6702EBF-C2A1-47E1-927E-304088DBF17E}" type="pres">
      <dgm:prSet presAssocID="{06825023-23D6-4856-8274-5CF31CD898EA}" presName="spaceRect" presStyleCnt="0"/>
      <dgm:spPr/>
    </dgm:pt>
    <dgm:pt modelId="{DF61C840-B4CC-409E-8CDB-111C3E1BEEF5}" type="pres">
      <dgm:prSet presAssocID="{06825023-23D6-4856-8274-5CF31CD898EA}" presName="textRect" presStyleLbl="revTx" presStyleIdx="1" presStyleCnt="4">
        <dgm:presLayoutVars>
          <dgm:chMax val="1"/>
          <dgm:chPref val="1"/>
        </dgm:presLayoutVars>
      </dgm:prSet>
      <dgm:spPr/>
    </dgm:pt>
    <dgm:pt modelId="{588FFA6C-C73B-4205-8F4E-6089B80452B4}" type="pres">
      <dgm:prSet presAssocID="{7D425280-F4C6-4DE0-88DB-2ED72D568AC6}" presName="sibTrans" presStyleCnt="0"/>
      <dgm:spPr/>
    </dgm:pt>
    <dgm:pt modelId="{9B27E396-D037-4937-9447-5C7EF36EF1FD}" type="pres">
      <dgm:prSet presAssocID="{59847D24-75E8-4312-88C9-E5C95B43522A}" presName="compNode" presStyleCnt="0"/>
      <dgm:spPr/>
    </dgm:pt>
    <dgm:pt modelId="{277B5E49-5993-48FD-995D-5A7E55E68E48}" type="pres">
      <dgm:prSet presAssocID="{59847D24-75E8-4312-88C9-E5C95B4352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9CCC391C-AF74-4AE8-9952-4A6C6DA820B1}" type="pres">
      <dgm:prSet presAssocID="{59847D24-75E8-4312-88C9-E5C95B43522A}" presName="spaceRect" presStyleCnt="0"/>
      <dgm:spPr/>
    </dgm:pt>
    <dgm:pt modelId="{0B0EB05D-74DD-485C-B330-AE747291720D}" type="pres">
      <dgm:prSet presAssocID="{59847D24-75E8-4312-88C9-E5C95B43522A}" presName="textRect" presStyleLbl="revTx" presStyleIdx="2" presStyleCnt="4">
        <dgm:presLayoutVars>
          <dgm:chMax val="1"/>
          <dgm:chPref val="1"/>
        </dgm:presLayoutVars>
      </dgm:prSet>
      <dgm:spPr/>
    </dgm:pt>
    <dgm:pt modelId="{F34135B5-41BC-48B0-874B-2BE9CCF46D86}" type="pres">
      <dgm:prSet presAssocID="{8DD8B3BB-D00A-442C-95B8-2ACB6012A3F1}" presName="sibTrans" presStyleCnt="0"/>
      <dgm:spPr/>
    </dgm:pt>
    <dgm:pt modelId="{61FCA7E3-9877-4ECA-A0E8-03CE626EACEC}" type="pres">
      <dgm:prSet presAssocID="{A5962B4A-494B-42D1-8D15-AA2CA6ACFEF6}" presName="compNode" presStyleCnt="0"/>
      <dgm:spPr/>
    </dgm:pt>
    <dgm:pt modelId="{396376A8-9E21-4252-A26B-718B394150F5}" type="pres">
      <dgm:prSet presAssocID="{A5962B4A-494B-42D1-8D15-AA2CA6ACF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81EC7CCC-934D-4043-A233-20152C4C067C}" type="pres">
      <dgm:prSet presAssocID="{A5962B4A-494B-42D1-8D15-AA2CA6ACFEF6}" presName="spaceRect" presStyleCnt="0"/>
      <dgm:spPr/>
    </dgm:pt>
    <dgm:pt modelId="{B8612E79-B655-412C-A76D-8896D73978E6}" type="pres">
      <dgm:prSet presAssocID="{A5962B4A-494B-42D1-8D15-AA2CA6ACFEF6}" presName="textRect" presStyleLbl="revTx" presStyleIdx="3" presStyleCnt="4">
        <dgm:presLayoutVars>
          <dgm:chMax val="1"/>
          <dgm:chPref val="1"/>
        </dgm:presLayoutVars>
      </dgm:prSet>
      <dgm:spPr/>
    </dgm:pt>
  </dgm:ptLst>
  <dgm:cxnLst>
    <dgm:cxn modelId="{C201891A-B657-4E08-A180-D1BEEB05753E}" srcId="{16D30172-851F-4D2E-AB09-5AC25D0BAC3B}" destId="{06825023-23D6-4856-8274-5CF31CD898EA}" srcOrd="1" destOrd="0" parTransId="{4EC679FD-4B21-4A58-BF80-6B2B8D41ABD1}" sibTransId="{7D425280-F4C6-4DE0-88DB-2ED72D568AC6}"/>
    <dgm:cxn modelId="{E289B76C-5E34-4CAA-8745-33281BF6602C}" type="presOf" srcId="{06825023-23D6-4856-8274-5CF31CD898EA}" destId="{DF61C840-B4CC-409E-8CDB-111C3E1BEEF5}" srcOrd="0" destOrd="0" presId="urn:microsoft.com/office/officeart/2018/2/layout/IconLabelList"/>
    <dgm:cxn modelId="{C1CBC470-A48C-4706-914C-B0B0407EFB17}" type="presOf" srcId="{72856025-6740-4F50-8473-2EF30AF2571F}" destId="{5B21D3BE-FF75-4128-80F7-7B3BC0942C27}" srcOrd="0" destOrd="0" presId="urn:microsoft.com/office/officeart/2018/2/layout/IconLabelList"/>
    <dgm:cxn modelId="{2CF80A82-B119-4916-8491-1650D5414FA9}" srcId="{16D30172-851F-4D2E-AB09-5AC25D0BAC3B}" destId="{59847D24-75E8-4312-88C9-E5C95B43522A}" srcOrd="2" destOrd="0" parTransId="{657A0CDD-8863-4DE6-A292-816429F201A6}" sibTransId="{8DD8B3BB-D00A-442C-95B8-2ACB6012A3F1}"/>
    <dgm:cxn modelId="{923D3096-C9B8-4989-8208-F143A43CFA8B}" type="presOf" srcId="{16D30172-851F-4D2E-AB09-5AC25D0BAC3B}" destId="{146EFB79-5313-43DB-ADDD-070ED6517C11}" srcOrd="0" destOrd="0" presId="urn:microsoft.com/office/officeart/2018/2/layout/IconLabelList"/>
    <dgm:cxn modelId="{821EBBA1-E050-4637-9D6A-E6DD15A67214}" srcId="{16D30172-851F-4D2E-AB09-5AC25D0BAC3B}" destId="{72856025-6740-4F50-8473-2EF30AF2571F}" srcOrd="0" destOrd="0" parTransId="{D048643B-E90F-4E66-8FC7-647301181E2A}" sibTransId="{086FB14C-49BB-498F-BF97-D77074894616}"/>
    <dgm:cxn modelId="{C88736B9-0F7B-4B0A-8A2B-A26B1EA6CC5F}" srcId="{16D30172-851F-4D2E-AB09-5AC25D0BAC3B}" destId="{A5962B4A-494B-42D1-8D15-AA2CA6ACFEF6}" srcOrd="3" destOrd="0" parTransId="{CA4F45E3-B2A6-4370-BAF3-D39EED6E7F50}" sibTransId="{32214041-8F3E-47E9-B881-9A19928ED4A7}"/>
    <dgm:cxn modelId="{EE6AF6BF-92EE-4BD3-AAD8-16505D8C8138}" type="presOf" srcId="{59847D24-75E8-4312-88C9-E5C95B43522A}" destId="{0B0EB05D-74DD-485C-B330-AE747291720D}" srcOrd="0" destOrd="0" presId="urn:microsoft.com/office/officeart/2018/2/layout/IconLabelList"/>
    <dgm:cxn modelId="{468EBDF2-37AE-4B94-B7A9-F8365D5DD61A}" type="presOf" srcId="{A5962B4A-494B-42D1-8D15-AA2CA6ACFEF6}" destId="{B8612E79-B655-412C-A76D-8896D73978E6}" srcOrd="0" destOrd="0" presId="urn:microsoft.com/office/officeart/2018/2/layout/IconLabelList"/>
    <dgm:cxn modelId="{4BED3E51-9830-4BE0-87D6-E1E98A850378}" type="presParOf" srcId="{146EFB79-5313-43DB-ADDD-070ED6517C11}" destId="{2273FE19-8517-40EE-AF45-6C62D7655ADF}" srcOrd="0" destOrd="0" presId="urn:microsoft.com/office/officeart/2018/2/layout/IconLabelList"/>
    <dgm:cxn modelId="{AA23F579-8ED4-4D49-8B6E-ED4C0A39AFE7}" type="presParOf" srcId="{2273FE19-8517-40EE-AF45-6C62D7655ADF}" destId="{F26045BC-A8BA-4C9A-9F93-454E73CA6AC3}" srcOrd="0" destOrd="0" presId="urn:microsoft.com/office/officeart/2018/2/layout/IconLabelList"/>
    <dgm:cxn modelId="{8B93AD35-86A0-40A1-96AC-26FED055AE8C}" type="presParOf" srcId="{2273FE19-8517-40EE-AF45-6C62D7655ADF}" destId="{732B485B-4F82-4D5F-9B8A-B578137368D3}" srcOrd="1" destOrd="0" presId="urn:microsoft.com/office/officeart/2018/2/layout/IconLabelList"/>
    <dgm:cxn modelId="{2A9ACE23-D739-4195-A41F-5957A11F3B23}" type="presParOf" srcId="{2273FE19-8517-40EE-AF45-6C62D7655ADF}" destId="{5B21D3BE-FF75-4128-80F7-7B3BC0942C27}" srcOrd="2" destOrd="0" presId="urn:microsoft.com/office/officeart/2018/2/layout/IconLabelList"/>
    <dgm:cxn modelId="{7A65BB3F-782E-4787-8BE0-22A3541C396E}" type="presParOf" srcId="{146EFB79-5313-43DB-ADDD-070ED6517C11}" destId="{73D01221-3E22-4A8F-93EE-750E253F2298}" srcOrd="1" destOrd="0" presId="urn:microsoft.com/office/officeart/2018/2/layout/IconLabelList"/>
    <dgm:cxn modelId="{3BE48E98-7586-4774-9CE4-E4AAFE85D35D}" type="presParOf" srcId="{146EFB79-5313-43DB-ADDD-070ED6517C11}" destId="{03064A67-2E57-48B1-9D5B-AAEAA483C857}" srcOrd="2" destOrd="0" presId="urn:microsoft.com/office/officeart/2018/2/layout/IconLabelList"/>
    <dgm:cxn modelId="{E49254DC-1318-4BCA-A84D-252FBFF84DE1}" type="presParOf" srcId="{03064A67-2E57-48B1-9D5B-AAEAA483C857}" destId="{01A89992-C09E-44B8-B067-F841743AB366}" srcOrd="0" destOrd="0" presId="urn:microsoft.com/office/officeart/2018/2/layout/IconLabelList"/>
    <dgm:cxn modelId="{AF586CBE-7C43-48B5-B7C7-38FFC8CFCE12}" type="presParOf" srcId="{03064A67-2E57-48B1-9D5B-AAEAA483C857}" destId="{36702EBF-C2A1-47E1-927E-304088DBF17E}" srcOrd="1" destOrd="0" presId="urn:microsoft.com/office/officeart/2018/2/layout/IconLabelList"/>
    <dgm:cxn modelId="{EBB55F26-E95C-427C-A905-44845F7775E6}" type="presParOf" srcId="{03064A67-2E57-48B1-9D5B-AAEAA483C857}" destId="{DF61C840-B4CC-409E-8CDB-111C3E1BEEF5}" srcOrd="2" destOrd="0" presId="urn:microsoft.com/office/officeart/2018/2/layout/IconLabelList"/>
    <dgm:cxn modelId="{602797CA-A3FC-468F-89A2-4B5727E381FA}" type="presParOf" srcId="{146EFB79-5313-43DB-ADDD-070ED6517C11}" destId="{588FFA6C-C73B-4205-8F4E-6089B80452B4}" srcOrd="3" destOrd="0" presId="urn:microsoft.com/office/officeart/2018/2/layout/IconLabelList"/>
    <dgm:cxn modelId="{F7A2375E-11B4-48C2-91D9-A69269DF055E}" type="presParOf" srcId="{146EFB79-5313-43DB-ADDD-070ED6517C11}" destId="{9B27E396-D037-4937-9447-5C7EF36EF1FD}" srcOrd="4" destOrd="0" presId="urn:microsoft.com/office/officeart/2018/2/layout/IconLabelList"/>
    <dgm:cxn modelId="{875D4E7F-FA56-4C2A-8C9D-07B9E9597EA0}" type="presParOf" srcId="{9B27E396-D037-4937-9447-5C7EF36EF1FD}" destId="{277B5E49-5993-48FD-995D-5A7E55E68E48}" srcOrd="0" destOrd="0" presId="urn:microsoft.com/office/officeart/2018/2/layout/IconLabelList"/>
    <dgm:cxn modelId="{106B63A1-6933-4E71-8FCE-F7F772E3FC49}" type="presParOf" srcId="{9B27E396-D037-4937-9447-5C7EF36EF1FD}" destId="{9CCC391C-AF74-4AE8-9952-4A6C6DA820B1}" srcOrd="1" destOrd="0" presId="urn:microsoft.com/office/officeart/2018/2/layout/IconLabelList"/>
    <dgm:cxn modelId="{0F8D2048-0719-4708-B04D-E4790C4EB19D}" type="presParOf" srcId="{9B27E396-D037-4937-9447-5C7EF36EF1FD}" destId="{0B0EB05D-74DD-485C-B330-AE747291720D}" srcOrd="2" destOrd="0" presId="urn:microsoft.com/office/officeart/2018/2/layout/IconLabelList"/>
    <dgm:cxn modelId="{4AD63E4E-0E2D-4E80-A03A-7E72E56AC2BC}" type="presParOf" srcId="{146EFB79-5313-43DB-ADDD-070ED6517C11}" destId="{F34135B5-41BC-48B0-874B-2BE9CCF46D86}" srcOrd="5" destOrd="0" presId="urn:microsoft.com/office/officeart/2018/2/layout/IconLabelList"/>
    <dgm:cxn modelId="{3F748A79-E45B-4740-8198-43C76C1726BC}" type="presParOf" srcId="{146EFB79-5313-43DB-ADDD-070ED6517C11}" destId="{61FCA7E3-9877-4ECA-A0E8-03CE626EACEC}" srcOrd="6" destOrd="0" presId="urn:microsoft.com/office/officeart/2018/2/layout/IconLabelList"/>
    <dgm:cxn modelId="{4204B4C6-0425-4986-95D0-F47D2BE4555B}" type="presParOf" srcId="{61FCA7E3-9877-4ECA-A0E8-03CE626EACEC}" destId="{396376A8-9E21-4252-A26B-718B394150F5}" srcOrd="0" destOrd="0" presId="urn:microsoft.com/office/officeart/2018/2/layout/IconLabelList"/>
    <dgm:cxn modelId="{D26FF2F4-D4FE-49C4-AC28-6D74E6EE15C2}" type="presParOf" srcId="{61FCA7E3-9877-4ECA-A0E8-03CE626EACEC}" destId="{81EC7CCC-934D-4043-A233-20152C4C067C}" srcOrd="1" destOrd="0" presId="urn:microsoft.com/office/officeart/2018/2/layout/IconLabelList"/>
    <dgm:cxn modelId="{1FA6C148-C495-41FE-AD77-78F112F2DB19}" type="presParOf" srcId="{61FCA7E3-9877-4ECA-A0E8-03CE626EACEC}" destId="{B8612E79-B655-412C-A76D-8896D73978E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a:t>Executive Summary</a:t>
          </a:r>
          <a:endParaRPr lang="en-US" sz="2100" kern="1200"/>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b="1"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Acknowledgement</a:t>
          </a:r>
        </a:p>
      </dsp:txBody>
      <dsp:txXfrm>
        <a:off x="7382594" y="1906853"/>
        <a:ext cx="204388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045BC-A8BA-4C9A-9F93-454E73CA6AC3}">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21D3BE-FF75-4128-80F7-7B3BC0942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Executive Summary</a:t>
          </a:r>
        </a:p>
      </dsp:txBody>
      <dsp:txXfrm>
        <a:off x="177893" y="1906853"/>
        <a:ext cx="2043886" cy="720000"/>
      </dsp:txXfrm>
    </dsp:sp>
    <dsp:sp modelId="{01A89992-C09E-44B8-B067-F841743AB366}">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61C840-B4CC-409E-8CDB-111C3E1BEEF5}">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Findings</a:t>
          </a:r>
        </a:p>
      </dsp:txBody>
      <dsp:txXfrm>
        <a:off x="2579460" y="1906853"/>
        <a:ext cx="2043886" cy="720000"/>
      </dsp:txXfrm>
    </dsp:sp>
    <dsp:sp modelId="{277B5E49-5993-48FD-995D-5A7E55E68E48}">
      <dsp:nvSpPr>
        <dsp:cNvPr id="0" name=""/>
        <dsp:cNvSpPr/>
      </dsp:nvSpPr>
      <dsp:spPr>
        <a:xfrm>
          <a:off x="5543096" y="697640"/>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EB05D-74DD-485C-B330-AE747291720D}">
      <dsp:nvSpPr>
        <dsp:cNvPr id="0" name=""/>
        <dsp:cNvSpPr/>
      </dsp:nvSpPr>
      <dsp:spPr>
        <a:xfrm>
          <a:off x="4981027"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kern="1200" dirty="0"/>
            <a:t>Next Steps</a:t>
          </a:r>
        </a:p>
      </dsp:txBody>
      <dsp:txXfrm>
        <a:off x="4981027" y="1906853"/>
        <a:ext cx="2043886" cy="720000"/>
      </dsp:txXfrm>
    </dsp:sp>
    <dsp:sp modelId="{396376A8-9E21-4252-A26B-718B394150F5}">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2E79-B655-412C-A76D-8896D73978E6}">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dirty="0"/>
            <a:t>Acknowledgement</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60F4B-1DF1-C94A-9E16-EB263C934541}"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8149D-4A6B-3E42-9C0C-458F10C12A45}" type="slidenum">
              <a:rPr lang="en-US" smtClean="0"/>
              <a:t>‹#›</a:t>
            </a:fld>
            <a:endParaRPr lang="en-US"/>
          </a:p>
        </p:txBody>
      </p:sp>
    </p:spTree>
    <p:extLst>
      <p:ext uri="{BB962C8B-B14F-4D97-AF65-F5344CB8AC3E}">
        <p14:creationId xmlns:p14="http://schemas.microsoft.com/office/powerpoint/2010/main" val="299262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a:t>
            </a:fld>
            <a:endParaRPr lang="en-US"/>
          </a:p>
        </p:txBody>
      </p:sp>
    </p:spTree>
    <p:extLst>
      <p:ext uri="{BB962C8B-B14F-4D97-AF65-F5344CB8AC3E}">
        <p14:creationId xmlns:p14="http://schemas.microsoft.com/office/powerpoint/2010/main" val="900572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12</a:t>
            </a:fld>
            <a:endParaRPr lang="en-US"/>
          </a:p>
        </p:txBody>
      </p:sp>
    </p:spTree>
    <p:extLst>
      <p:ext uri="{BB962C8B-B14F-4D97-AF65-F5344CB8AC3E}">
        <p14:creationId xmlns:p14="http://schemas.microsoft.com/office/powerpoint/2010/main" val="3561488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13</a:t>
            </a:fld>
            <a:endParaRPr lang="en-US"/>
          </a:p>
        </p:txBody>
      </p:sp>
    </p:spTree>
    <p:extLst>
      <p:ext uri="{BB962C8B-B14F-4D97-AF65-F5344CB8AC3E}">
        <p14:creationId xmlns:p14="http://schemas.microsoft.com/office/powerpoint/2010/main" val="846045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14</a:t>
            </a:fld>
            <a:endParaRPr lang="en-US"/>
          </a:p>
        </p:txBody>
      </p:sp>
    </p:spTree>
    <p:extLst>
      <p:ext uri="{BB962C8B-B14F-4D97-AF65-F5344CB8AC3E}">
        <p14:creationId xmlns:p14="http://schemas.microsoft.com/office/powerpoint/2010/main" val="86008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15</a:t>
            </a:fld>
            <a:endParaRPr lang="en-US"/>
          </a:p>
        </p:txBody>
      </p:sp>
    </p:spTree>
    <p:extLst>
      <p:ext uri="{BB962C8B-B14F-4D97-AF65-F5344CB8AC3E}">
        <p14:creationId xmlns:p14="http://schemas.microsoft.com/office/powerpoint/2010/main" val="141835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16</a:t>
            </a:fld>
            <a:endParaRPr lang="en-US"/>
          </a:p>
        </p:txBody>
      </p:sp>
    </p:spTree>
    <p:extLst>
      <p:ext uri="{BB962C8B-B14F-4D97-AF65-F5344CB8AC3E}">
        <p14:creationId xmlns:p14="http://schemas.microsoft.com/office/powerpoint/2010/main" val="207717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2</a:t>
            </a:fld>
            <a:endParaRPr lang="en-US"/>
          </a:p>
        </p:txBody>
      </p:sp>
    </p:spTree>
    <p:extLst>
      <p:ext uri="{BB962C8B-B14F-4D97-AF65-F5344CB8AC3E}">
        <p14:creationId xmlns:p14="http://schemas.microsoft.com/office/powerpoint/2010/main" val="255733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3</a:t>
            </a:fld>
            <a:endParaRPr lang="en-US"/>
          </a:p>
        </p:txBody>
      </p:sp>
    </p:spTree>
    <p:extLst>
      <p:ext uri="{BB962C8B-B14F-4D97-AF65-F5344CB8AC3E}">
        <p14:creationId xmlns:p14="http://schemas.microsoft.com/office/powerpoint/2010/main" val="217978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9B5EF-0E0B-7046-B64A-8234DFBE8D71}" type="slidenum">
              <a:rPr lang="en-US" smtClean="0"/>
              <a:t>4</a:t>
            </a:fld>
            <a:endParaRPr lang="en-US"/>
          </a:p>
        </p:txBody>
      </p:sp>
    </p:spTree>
    <p:extLst>
      <p:ext uri="{BB962C8B-B14F-4D97-AF65-F5344CB8AC3E}">
        <p14:creationId xmlns:p14="http://schemas.microsoft.com/office/powerpoint/2010/main" val="250604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5</a:t>
            </a:fld>
            <a:endParaRPr lang="en-US"/>
          </a:p>
        </p:txBody>
      </p:sp>
    </p:spTree>
    <p:extLst>
      <p:ext uri="{BB962C8B-B14F-4D97-AF65-F5344CB8AC3E}">
        <p14:creationId xmlns:p14="http://schemas.microsoft.com/office/powerpoint/2010/main" val="405373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violin distribution plot in the future</a:t>
            </a:r>
          </a:p>
        </p:txBody>
      </p:sp>
      <p:sp>
        <p:nvSpPr>
          <p:cNvPr id="4" name="Slide Number Placeholder 3"/>
          <p:cNvSpPr>
            <a:spLocks noGrp="1"/>
          </p:cNvSpPr>
          <p:nvPr>
            <p:ph type="sldNum" sz="quarter" idx="5"/>
          </p:nvPr>
        </p:nvSpPr>
        <p:spPr/>
        <p:txBody>
          <a:bodyPr/>
          <a:lstStyle/>
          <a:p>
            <a:fld id="{3729B5EF-0E0B-7046-B64A-8234DFBE8D71}" type="slidenum">
              <a:rPr lang="en-US" smtClean="0"/>
              <a:t>6</a:t>
            </a:fld>
            <a:endParaRPr lang="en-US"/>
          </a:p>
        </p:txBody>
      </p:sp>
    </p:spTree>
    <p:extLst>
      <p:ext uri="{BB962C8B-B14F-4D97-AF65-F5344CB8AC3E}">
        <p14:creationId xmlns:p14="http://schemas.microsoft.com/office/powerpoint/2010/main" val="9852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is comprised of 21 unique columns with 3333 rows of data. After first review, columns such as the phone number column can be deleted because a given phone number gives no insight into whether someone will leave their plan. By this, if someone had my phone number before, it isn’t logical to assume that my behaviors will be the same because I now have their phone number. This is why we can delete the phone column. Another feature variable that can be omitted is the state column. This is because there is no higher level of churn in one state that is attributable to the state alone that will allow us to make any useful insights.</a:t>
            </a:r>
          </a:p>
          <a:p>
            <a:endParaRPr lang="en-US" dirty="0"/>
          </a:p>
          <a:p>
            <a:r>
              <a:rPr lang="en-US" dirty="0"/>
              <a:t>As we can see, the churn phenomena is pretty scarce and most customers usually stay with the provider. Thus, identifying those feature variables that drive customers to eventually leave the company takes on even more significance </a:t>
            </a:r>
          </a:p>
        </p:txBody>
      </p:sp>
      <p:sp>
        <p:nvSpPr>
          <p:cNvPr id="4" name="Slide Number Placeholder 3"/>
          <p:cNvSpPr>
            <a:spLocks noGrp="1"/>
          </p:cNvSpPr>
          <p:nvPr>
            <p:ph type="sldNum" sz="quarter" idx="5"/>
          </p:nvPr>
        </p:nvSpPr>
        <p:spPr/>
        <p:txBody>
          <a:bodyPr/>
          <a:lstStyle/>
          <a:p>
            <a:fld id="{3729B5EF-0E0B-7046-B64A-8234DFBE8D71}" type="slidenum">
              <a:rPr lang="en-US" smtClean="0"/>
              <a:t>9</a:t>
            </a:fld>
            <a:endParaRPr lang="en-US"/>
          </a:p>
        </p:txBody>
      </p:sp>
    </p:spTree>
    <p:extLst>
      <p:ext uri="{BB962C8B-B14F-4D97-AF65-F5344CB8AC3E}">
        <p14:creationId xmlns:p14="http://schemas.microsoft.com/office/powerpoint/2010/main" val="418792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on the better because indicator of who leaves</a:t>
            </a:r>
          </a:p>
        </p:txBody>
      </p:sp>
      <p:sp>
        <p:nvSpPr>
          <p:cNvPr id="4" name="Slide Number Placeholder 3"/>
          <p:cNvSpPr>
            <a:spLocks noGrp="1"/>
          </p:cNvSpPr>
          <p:nvPr>
            <p:ph type="sldNum" sz="quarter" idx="5"/>
          </p:nvPr>
        </p:nvSpPr>
        <p:spPr/>
        <p:txBody>
          <a:bodyPr/>
          <a:lstStyle/>
          <a:p>
            <a:fld id="{3729B5EF-0E0B-7046-B64A-8234DFBE8D71}" type="slidenum">
              <a:rPr lang="en-US" smtClean="0"/>
              <a:t>10</a:t>
            </a:fld>
            <a:endParaRPr lang="en-US"/>
          </a:p>
        </p:txBody>
      </p:sp>
    </p:spTree>
    <p:extLst>
      <p:ext uri="{BB962C8B-B14F-4D97-AF65-F5344CB8AC3E}">
        <p14:creationId xmlns:p14="http://schemas.microsoft.com/office/powerpoint/2010/main" val="321001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68149D-4A6B-3E42-9C0C-458F10C12A45}" type="slidenum">
              <a:rPr lang="en-US" smtClean="0"/>
              <a:t>11</a:t>
            </a:fld>
            <a:endParaRPr lang="en-US"/>
          </a:p>
        </p:txBody>
      </p:sp>
    </p:spTree>
    <p:extLst>
      <p:ext uri="{BB962C8B-B14F-4D97-AF65-F5344CB8AC3E}">
        <p14:creationId xmlns:p14="http://schemas.microsoft.com/office/powerpoint/2010/main" val="59855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5EBD006-5689-5647-B383-9C297D9331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349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448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93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649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A7B69D-B964-E545-A1D1-4B6500D4C7AF}" type="datetimeFigureOut">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BD006-5689-5647-B383-9C297D9331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468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38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7B69D-B964-E545-A1D1-4B6500D4C7AF}" type="datetimeFigureOut">
              <a:rPr lang="en-US" smtClean="0"/>
              <a:t>6/29/20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BD006-5689-5647-B383-9C297D9331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967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7B69D-B964-E545-A1D1-4B6500D4C7AF}" type="datetimeFigureOut">
              <a:rPr lang="en-US" smtClean="0"/>
              <a:t>6/29/20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BD006-5689-5647-B383-9C297D9331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6572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7B69D-B964-E545-A1D1-4B6500D4C7AF}" type="datetimeFigureOut">
              <a:rPr lang="en-US" smtClean="0"/>
              <a:t>6/29/20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BD006-5689-5647-B383-9C297D9331C5}" type="slidenum">
              <a:rPr lang="en-US" smtClean="0"/>
              <a:t>‹#›</a:t>
            </a:fld>
            <a:endParaRPr lang="en-US"/>
          </a:p>
        </p:txBody>
      </p:sp>
    </p:spTree>
    <p:extLst>
      <p:ext uri="{BB962C8B-B14F-4D97-AF65-F5344CB8AC3E}">
        <p14:creationId xmlns:p14="http://schemas.microsoft.com/office/powerpoint/2010/main" val="31720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141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A7B69D-B964-E545-A1D1-4B6500D4C7AF}" type="datetimeFigureOut">
              <a:rPr lang="en-US" smtClean="0"/>
              <a:t>6/29/20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5EBD006-5689-5647-B383-9C297D9331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285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A7B69D-B964-E545-A1D1-4B6500D4C7AF}" type="datetimeFigureOut">
              <a:rPr lang="en-US" smtClean="0"/>
              <a:t>6/29/20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EBD006-5689-5647-B383-9C297D9331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3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1.png"/><Relationship Id="rId4" Type="http://schemas.openxmlformats.org/officeDocument/2006/relationships/notesSlide" Target="../notesSlides/notesSlide9.xml"/><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1.png"/><Relationship Id="rId4" Type="http://schemas.openxmlformats.org/officeDocument/2006/relationships/notesSlide" Target="../notesSlides/notesSlide13.xm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141C-2AAA-B04A-81CA-E6A42EA59B86}"/>
              </a:ext>
            </a:extLst>
          </p:cNvPr>
          <p:cNvSpPr>
            <a:spLocks noGrp="1"/>
          </p:cNvSpPr>
          <p:nvPr>
            <p:ph type="ctrTitle"/>
          </p:nvPr>
        </p:nvSpPr>
        <p:spPr/>
        <p:txBody>
          <a:bodyPr/>
          <a:lstStyle/>
          <a:p>
            <a:r>
              <a:rPr lang="en-US" dirty="0"/>
              <a:t>NLP: Sentiment-Analysis</a:t>
            </a:r>
          </a:p>
        </p:txBody>
      </p:sp>
      <p:sp>
        <p:nvSpPr>
          <p:cNvPr id="3" name="Subtitle 2">
            <a:extLst>
              <a:ext uri="{FF2B5EF4-FFF2-40B4-BE49-F238E27FC236}">
                <a16:creationId xmlns:a16="http://schemas.microsoft.com/office/drawing/2014/main" id="{5858AF28-C0A6-0D46-8E21-6B42AC707229}"/>
              </a:ext>
            </a:extLst>
          </p:cNvPr>
          <p:cNvSpPr>
            <a:spLocks noGrp="1"/>
          </p:cNvSpPr>
          <p:nvPr>
            <p:ph type="subTitle" idx="1"/>
          </p:nvPr>
        </p:nvSpPr>
        <p:spPr>
          <a:xfrm>
            <a:off x="2417780" y="3531204"/>
            <a:ext cx="8637072" cy="1326546"/>
          </a:xfrm>
        </p:spPr>
        <p:txBody>
          <a:bodyPr>
            <a:normAutofit fontScale="92500" lnSpcReduction="10000"/>
          </a:bodyPr>
          <a:lstStyle/>
          <a:p>
            <a:r>
              <a:rPr lang="en-US" dirty="0"/>
              <a:t>Analysis of Tweets About Apple and Google</a:t>
            </a:r>
          </a:p>
          <a:p>
            <a:r>
              <a:rPr lang="en-US" dirty="0"/>
              <a:t>Jamaal Smith</a:t>
            </a:r>
          </a:p>
          <a:p>
            <a:r>
              <a:rPr lang="en-US" dirty="0"/>
              <a:t>Flatiron School</a:t>
            </a:r>
          </a:p>
          <a:p>
            <a:endParaRPr lang="en-US" dirty="0"/>
          </a:p>
        </p:txBody>
      </p:sp>
    </p:spTree>
    <p:extLst>
      <p:ext uri="{BB962C8B-B14F-4D97-AF65-F5344CB8AC3E}">
        <p14:creationId xmlns:p14="http://schemas.microsoft.com/office/powerpoint/2010/main" val="139314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8EF6-8C87-2848-BFBF-7521157E3A05}"/>
              </a:ext>
            </a:extLst>
          </p:cNvPr>
          <p:cNvSpPr>
            <a:spLocks noGrp="1"/>
          </p:cNvSpPr>
          <p:nvPr>
            <p:ph type="title"/>
          </p:nvPr>
        </p:nvSpPr>
        <p:spPr/>
        <p:txBody>
          <a:bodyPr/>
          <a:lstStyle/>
          <a:p>
            <a:r>
              <a:rPr lang="en-US" dirty="0"/>
              <a:t>Predicting Sentiment Based on Tweets Analyzed</a:t>
            </a:r>
          </a:p>
        </p:txBody>
      </p:sp>
      <p:pic>
        <p:nvPicPr>
          <p:cNvPr id="9" name="Picture 8">
            <a:extLst>
              <a:ext uri="{FF2B5EF4-FFF2-40B4-BE49-F238E27FC236}">
                <a16:creationId xmlns:a16="http://schemas.microsoft.com/office/drawing/2014/main" id="{C140382A-CA4A-944B-8E60-99843225BCB6}"/>
              </a:ext>
            </a:extLst>
          </p:cNvPr>
          <p:cNvPicPr>
            <a:picLocks noChangeAspect="1"/>
          </p:cNvPicPr>
          <p:nvPr/>
        </p:nvPicPr>
        <p:blipFill>
          <a:blip r:embed="rId3"/>
          <a:stretch>
            <a:fillRect/>
          </a:stretch>
        </p:blipFill>
        <p:spPr>
          <a:xfrm>
            <a:off x="1460453" y="2082802"/>
            <a:ext cx="4245131" cy="3291840"/>
          </a:xfrm>
          <a:prstGeom prst="rect">
            <a:avLst/>
          </a:prstGeom>
        </p:spPr>
      </p:pic>
      <p:pic>
        <p:nvPicPr>
          <p:cNvPr id="10" name="Picture 9">
            <a:extLst>
              <a:ext uri="{FF2B5EF4-FFF2-40B4-BE49-F238E27FC236}">
                <a16:creationId xmlns:a16="http://schemas.microsoft.com/office/drawing/2014/main" id="{6D30CDD6-2E2A-FB41-9D20-BBB07D8D941E}"/>
              </a:ext>
            </a:extLst>
          </p:cNvPr>
          <p:cNvPicPr>
            <a:picLocks noChangeAspect="1"/>
          </p:cNvPicPr>
          <p:nvPr/>
        </p:nvPicPr>
        <p:blipFill>
          <a:blip r:embed="rId4"/>
          <a:stretch>
            <a:fillRect/>
          </a:stretch>
        </p:blipFill>
        <p:spPr>
          <a:xfrm>
            <a:off x="6672268" y="2082802"/>
            <a:ext cx="4750926" cy="3291840"/>
          </a:xfrm>
          <a:prstGeom prst="rect">
            <a:avLst/>
          </a:prstGeom>
        </p:spPr>
      </p:pic>
    </p:spTree>
    <p:extLst>
      <p:ext uri="{BB962C8B-B14F-4D97-AF65-F5344CB8AC3E}">
        <p14:creationId xmlns:p14="http://schemas.microsoft.com/office/powerpoint/2010/main" val="73140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891005"/>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84-AED6-674B-BE9C-575581F4DFE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1CC2E47-C20A-FA4A-864E-F7876B20B587}"/>
              </a:ext>
            </a:extLst>
          </p:cNvPr>
          <p:cNvSpPr>
            <a:spLocks noGrp="1"/>
          </p:cNvSpPr>
          <p:nvPr>
            <p:ph idx="1"/>
          </p:nvPr>
        </p:nvSpPr>
        <p:spPr>
          <a:xfrm>
            <a:off x="1451579" y="2015732"/>
            <a:ext cx="9603275" cy="4037749"/>
          </a:xfrm>
        </p:spPr>
        <p:txBody>
          <a:bodyPr>
            <a:normAutofit/>
          </a:bodyPr>
          <a:lstStyle/>
          <a:p>
            <a:r>
              <a:rPr lang="en-US" sz="1600" dirty="0"/>
              <a:t>Our machine learning model was able to produce an accuracy rate at predicting a tweet's of only 62%. Utilizing a Recurrent Neural Network model allowed us to predict a tweet's sentiment with an accuracy of 80%</a:t>
            </a:r>
          </a:p>
          <a:p>
            <a:pPr lvl="1"/>
            <a:r>
              <a:rPr lang="en-US" sz="1600" dirty="0"/>
              <a:t>We can collect data from similar events so that we can build out our data set and provide more training data for the neural network.  While sentiment was the primary focus of the neural network, we can also build a neural network that an classify the company/brand name.</a:t>
            </a:r>
          </a:p>
          <a:p>
            <a:r>
              <a:rPr lang="en-US" sz="1600" dirty="0"/>
              <a:t>Further analysis can be done to provide a detailed accounting of the commonly associated words with each company/brand. For companies, that seek customer engagement like Apple’s, understanding how Apple fans view their products can assist them with positioning themselves in their space.</a:t>
            </a:r>
          </a:p>
          <a:p>
            <a:r>
              <a:rPr lang="en-US" sz="1600" dirty="0"/>
              <a:t>Further analysis can be done to understand the amount of mentions and retweets that can be attributed to each company. While Apple had more twitter frequency, if Google fans retweet and mention Google related materials, this can also help improve the data set.</a:t>
            </a:r>
          </a:p>
          <a:p>
            <a:endParaRPr lang="en-US" dirty="0"/>
          </a:p>
        </p:txBody>
      </p:sp>
    </p:spTree>
    <p:extLst>
      <p:ext uri="{BB962C8B-B14F-4D97-AF65-F5344CB8AC3E}">
        <p14:creationId xmlns:p14="http://schemas.microsoft.com/office/powerpoint/2010/main" val="2932367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E09-2FF4-9B4F-9FA6-25850B974B5D}"/>
              </a:ext>
            </a:extLst>
          </p:cNvPr>
          <p:cNvSpPr>
            <a:spLocks noGrp="1"/>
          </p:cNvSpPr>
          <p:nvPr>
            <p:ph type="title"/>
          </p:nvPr>
        </p:nvSpPr>
        <p:spPr>
          <a:xfrm>
            <a:off x="1451579" y="804519"/>
            <a:ext cx="9603275" cy="738531"/>
          </a:xfrm>
        </p:spPr>
        <p:txBody>
          <a:bodyPr/>
          <a:lstStyle/>
          <a:p>
            <a:r>
              <a:rPr lang="en-US" dirty="0" err="1"/>
              <a:t>InSights</a:t>
            </a:r>
            <a:r>
              <a:rPr lang="en-US" dirty="0"/>
              <a:t> from tweet analysis</a:t>
            </a:r>
          </a:p>
        </p:txBody>
      </p:sp>
      <p:sp>
        <p:nvSpPr>
          <p:cNvPr id="4" name="TextBox 3">
            <a:extLst>
              <a:ext uri="{FF2B5EF4-FFF2-40B4-BE49-F238E27FC236}">
                <a16:creationId xmlns:a16="http://schemas.microsoft.com/office/drawing/2014/main" id="{504B7AB2-CBE5-304E-9151-15670F96F528}"/>
              </a:ext>
            </a:extLst>
          </p:cNvPr>
          <p:cNvSpPr txBox="1"/>
          <p:nvPr/>
        </p:nvSpPr>
        <p:spPr>
          <a:xfrm>
            <a:off x="6000750" y="1785938"/>
            <a:ext cx="184731" cy="369332"/>
          </a:xfrm>
          <a:prstGeom prst="rect">
            <a:avLst/>
          </a:prstGeom>
          <a:noFill/>
        </p:spPr>
        <p:txBody>
          <a:bodyPr wrap="none" rtlCol="0">
            <a:spAutoFit/>
          </a:bodyPr>
          <a:lstStyle/>
          <a:p>
            <a:endParaRPr lang="en-US" dirty="0"/>
          </a:p>
        </p:txBody>
      </p:sp>
      <p:sp>
        <p:nvSpPr>
          <p:cNvPr id="5" name="Content Placeholder 4">
            <a:extLst>
              <a:ext uri="{FF2B5EF4-FFF2-40B4-BE49-F238E27FC236}">
                <a16:creationId xmlns:a16="http://schemas.microsoft.com/office/drawing/2014/main" id="{F137C319-DDC9-4343-99B1-B23ED4C9D03F}"/>
              </a:ext>
            </a:extLst>
          </p:cNvPr>
          <p:cNvSpPr>
            <a:spLocks noGrp="1"/>
          </p:cNvSpPr>
          <p:nvPr>
            <p:ph idx="1"/>
          </p:nvPr>
        </p:nvSpPr>
        <p:spPr>
          <a:xfrm>
            <a:off x="1451579" y="2015732"/>
            <a:ext cx="9603275" cy="4037749"/>
          </a:xfrm>
        </p:spPr>
        <p:txBody>
          <a:bodyPr>
            <a:normAutofit fontScale="70000" lnSpcReduction="20000"/>
          </a:bodyPr>
          <a:lstStyle/>
          <a:p>
            <a:r>
              <a:rPr lang="en-US" dirty="0"/>
              <a:t>The popularity of the ipad2 launch at SXSW definitely contributed to more tweets during this period related to Apple. Despite not having the same type of product launch, events held by Google and presentations by individuals such as Marissa Mayer helped Google remain relevant.</a:t>
            </a:r>
          </a:p>
          <a:p>
            <a:r>
              <a:rPr lang="en-US" dirty="0"/>
              <a:t>Individuals that tweeted about Google had lengthier tweets than their Apple counterparts. This is especially for tweets with negative sentiments related to Google. On the flip side, when individuals wrote lengthy tweets related to Apple, they were most likely to share a positive sentiment.</a:t>
            </a:r>
          </a:p>
          <a:p>
            <a:r>
              <a:rPr lang="en-US" dirty="0"/>
              <a:t>While the ipad2 launch was the big mover for Apple, Google also garnered traction with what appears to be an app that has something to the do with location-based services. This information can be gleaned from the word map. The word map also can inform us that lots of tweets were commenting on events in Downtown Austin, making mention of pop-up and other forms of temporary shops. As far as sentiments, the word maps that tweeters often used when discussing affinity to items were: cool, great, update, and major. With this in mind, these were probably what Apple strove to create in the public during its public build-up of the iPad2 launch.</a:t>
            </a:r>
          </a:p>
          <a:p>
            <a:r>
              <a:rPr lang="en-US" dirty="0"/>
              <a:t>Ultimately the success each company achieved at the 2011 SXSW festival can only be determined when one knows what their marketing goal was. For Apple, if their goal was to create buzz and positive initial reviews for the iPad2, it appears that they accomplished this goal. For Google, if they wanted to impress avid tech goers with their latest developments with apps and other research, they may have also been successful based on the </a:t>
            </a:r>
            <a:r>
              <a:rPr lang="en-US" dirty="0" err="1"/>
              <a:t>wordcloud</a:t>
            </a:r>
            <a:r>
              <a:rPr lang="en-US" dirty="0"/>
              <a:t>.</a:t>
            </a:r>
          </a:p>
          <a:p>
            <a:endParaRPr lang="en-US" dirty="0"/>
          </a:p>
        </p:txBody>
      </p:sp>
    </p:spTree>
    <p:extLst>
      <p:ext uri="{BB962C8B-B14F-4D97-AF65-F5344CB8AC3E}">
        <p14:creationId xmlns:p14="http://schemas.microsoft.com/office/powerpoint/2010/main" val="3469136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Major Topics presented in Tweets analyzed</a:t>
            </a:r>
          </a:p>
        </p:txBody>
      </p:sp>
      <p:pic>
        <p:nvPicPr>
          <p:cNvPr id="10" name="Content Placeholder 9">
            <a:extLst>
              <a:ext uri="{FF2B5EF4-FFF2-40B4-BE49-F238E27FC236}">
                <a16:creationId xmlns:a16="http://schemas.microsoft.com/office/drawing/2014/main" id="{1AA49F4F-65F0-0246-9B31-D259E1D31A82}"/>
              </a:ext>
            </a:extLst>
          </p:cNvPr>
          <p:cNvPicPr>
            <a:picLocks noGrp="1" noChangeAspect="1"/>
          </p:cNvPicPr>
          <p:nvPr>
            <p:ph idx="1"/>
          </p:nvPr>
        </p:nvPicPr>
        <p:blipFill>
          <a:blip r:embed="rId3"/>
          <a:stretch>
            <a:fillRect/>
          </a:stretch>
        </p:blipFill>
        <p:spPr>
          <a:xfrm>
            <a:off x="2495800" y="1930392"/>
            <a:ext cx="7772400" cy="3942728"/>
          </a:xfrm>
          <a:prstGeom prst="rect">
            <a:avLst/>
          </a:prstGeom>
        </p:spPr>
      </p:pic>
    </p:spTree>
    <p:extLst>
      <p:ext uri="{BB962C8B-B14F-4D97-AF65-F5344CB8AC3E}">
        <p14:creationId xmlns:p14="http://schemas.microsoft.com/office/powerpoint/2010/main" val="1730624396"/>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extLst>
              <p:ext uri="{D42A27DB-BD31-4B8C-83A1-F6EECF244321}">
                <p14:modId xmlns:p14="http://schemas.microsoft.com/office/powerpoint/2010/main" val="2502562630"/>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A81D274-5EDD-AD4E-B218-1546174D24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5957117"/>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7093-FA11-EA43-B706-E4433E210E4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8A02593-E80D-114C-B709-1394E3054A71}"/>
              </a:ext>
            </a:extLst>
          </p:cNvPr>
          <p:cNvSpPr>
            <a:spLocks noGrp="1"/>
          </p:cNvSpPr>
          <p:nvPr>
            <p:ph idx="1"/>
          </p:nvPr>
        </p:nvSpPr>
        <p:spPr/>
        <p:txBody>
          <a:bodyPr/>
          <a:lstStyle/>
          <a:p>
            <a:r>
              <a:rPr lang="en-US" dirty="0"/>
              <a:t>Thank you for your time today and for allowing me to assist your organization with it’s market research needs.</a:t>
            </a:r>
          </a:p>
          <a:p>
            <a:r>
              <a:rPr lang="en-US" dirty="0"/>
              <a:t>At this moment, I would also like to thank my colleagues who assisted me along the way with completing this analysis.</a:t>
            </a:r>
          </a:p>
          <a:p>
            <a:r>
              <a:rPr lang="en-US" dirty="0"/>
              <a:t>I look forward to following up with further analysis as discussed on the previous slide and any other areas that you would like additional color on moving forward.</a:t>
            </a:r>
          </a:p>
          <a:p>
            <a:endParaRPr lang="en-US" dirty="0"/>
          </a:p>
        </p:txBody>
      </p:sp>
    </p:spTree>
    <p:extLst>
      <p:ext uri="{BB962C8B-B14F-4D97-AF65-F5344CB8AC3E}">
        <p14:creationId xmlns:p14="http://schemas.microsoft.com/office/powerpoint/2010/main" val="429247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345566"/>
      </p:ext>
    </p:extLst>
  </p:cSld>
  <p:clrMapOvr>
    <a:masterClrMapping/>
  </p:clrMapOvr>
  <mc:AlternateContent xmlns:mc="http://schemas.openxmlformats.org/markup-compatibility/2006" xmlns:p14="http://schemas.microsoft.com/office/powerpoint/2010/main">
    <mc:Choice Requires="p14">
      <p:transition spd="slow" p14:dur="2000" advTm="1381"/>
    </mc:Choice>
    <mc:Fallback xmlns="">
      <p:transition spd="slow" advTm="13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5254-9A97-3747-B9B9-5ADC058DEAE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81AA5C32-0F66-BF41-8A6B-B0F4C10241E9}"/>
              </a:ext>
            </a:extLst>
          </p:cNvPr>
          <p:cNvSpPr>
            <a:spLocks noGrp="1"/>
          </p:cNvSpPr>
          <p:nvPr>
            <p:ph idx="1"/>
          </p:nvPr>
        </p:nvSpPr>
        <p:spPr/>
        <p:txBody>
          <a:bodyPr>
            <a:normAutofit fontScale="92500" lnSpcReduction="20000"/>
          </a:bodyPr>
          <a:lstStyle/>
          <a:p>
            <a:r>
              <a:rPr lang="en-US" dirty="0"/>
              <a:t>Sentiment analysis, especially via Twitter data, can provide an organization with useful insights into how their organization is being perceived by the public in real-time.</a:t>
            </a:r>
          </a:p>
          <a:p>
            <a:r>
              <a:rPr lang="en-US" dirty="0"/>
              <a:t>For this analysis, over 9000 tweets containing sentiments toward Apple and Google will be examined and classification models will be constructed to predict how a person feels about either company based on their tweets.</a:t>
            </a:r>
          </a:p>
          <a:p>
            <a:r>
              <a:rPr lang="en-US" dirty="0"/>
              <a:t>Through this analysis, we should be able to learn whether these tweets were collected over a period of time or at a single data point such as a product launch or conference. If on a rolling-basis, this analysis will highlight long-held feelings that the public has about either company. If at a single point in time, these tweets will signify how the public is responding to a company action.</a:t>
            </a:r>
          </a:p>
          <a:p>
            <a:endParaRPr lang="en-US" dirty="0"/>
          </a:p>
        </p:txBody>
      </p:sp>
    </p:spTree>
    <p:extLst>
      <p:ext uri="{BB962C8B-B14F-4D97-AF65-F5344CB8AC3E}">
        <p14:creationId xmlns:p14="http://schemas.microsoft.com/office/powerpoint/2010/main" val="894970111"/>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4F75-BDA4-214A-8B74-8D9008A57E79}"/>
              </a:ext>
            </a:extLst>
          </p:cNvPr>
          <p:cNvSpPr>
            <a:spLocks noGrp="1"/>
          </p:cNvSpPr>
          <p:nvPr>
            <p:ph type="title"/>
          </p:nvPr>
        </p:nvSpPr>
        <p:spPr>
          <a:xfrm>
            <a:off x="1451579" y="804519"/>
            <a:ext cx="9603275" cy="1049235"/>
          </a:xfrm>
        </p:spPr>
        <p:txBody>
          <a:bodyPr>
            <a:normAutofit/>
          </a:bodyPr>
          <a:lstStyle/>
          <a:p>
            <a:r>
              <a:rPr lang="en-US" dirty="0"/>
              <a:t>Table of Contents</a:t>
            </a:r>
          </a:p>
        </p:txBody>
      </p:sp>
      <p:graphicFrame>
        <p:nvGraphicFramePr>
          <p:cNvPr id="5" name="Content Placeholder 2">
            <a:extLst>
              <a:ext uri="{FF2B5EF4-FFF2-40B4-BE49-F238E27FC236}">
                <a16:creationId xmlns:a16="http://schemas.microsoft.com/office/drawing/2014/main" id="{EDC11C9B-B079-4763-8426-AF85BC22D9D0}"/>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0261"/>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9A7E-5BA3-424D-95E7-87D8F6B4966F}"/>
              </a:ext>
            </a:extLst>
          </p:cNvPr>
          <p:cNvSpPr>
            <a:spLocks noGrp="1"/>
          </p:cNvSpPr>
          <p:nvPr>
            <p:ph type="title"/>
          </p:nvPr>
        </p:nvSpPr>
        <p:spPr>
          <a:xfrm>
            <a:off x="1451579" y="804519"/>
            <a:ext cx="9603275" cy="678593"/>
          </a:xfrm>
        </p:spPr>
        <p:txBody>
          <a:bodyPr/>
          <a:lstStyle/>
          <a:p>
            <a:r>
              <a:rPr lang="en-US" dirty="0"/>
              <a:t>Apple’s Twitter Presence was Notable</a:t>
            </a:r>
          </a:p>
        </p:txBody>
      </p:sp>
      <p:pic>
        <p:nvPicPr>
          <p:cNvPr id="3" name="Picture 2">
            <a:extLst>
              <a:ext uri="{FF2B5EF4-FFF2-40B4-BE49-F238E27FC236}">
                <a16:creationId xmlns:a16="http://schemas.microsoft.com/office/drawing/2014/main" id="{9601A0F1-DB55-C248-B401-F1C00EA76DD4}"/>
              </a:ext>
            </a:extLst>
          </p:cNvPr>
          <p:cNvPicPr>
            <a:picLocks noChangeAspect="1"/>
          </p:cNvPicPr>
          <p:nvPr/>
        </p:nvPicPr>
        <p:blipFill>
          <a:blip r:embed="rId3"/>
          <a:stretch>
            <a:fillRect/>
          </a:stretch>
        </p:blipFill>
        <p:spPr>
          <a:xfrm>
            <a:off x="1752597" y="1947856"/>
            <a:ext cx="7589520" cy="4146122"/>
          </a:xfrm>
          <a:prstGeom prst="rect">
            <a:avLst/>
          </a:prstGeom>
        </p:spPr>
      </p:pic>
    </p:spTree>
    <p:extLst>
      <p:ext uri="{BB962C8B-B14F-4D97-AF65-F5344CB8AC3E}">
        <p14:creationId xmlns:p14="http://schemas.microsoft.com/office/powerpoint/2010/main" val="78976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23AB-9662-184B-9891-47CA5FCF3496}"/>
              </a:ext>
            </a:extLst>
          </p:cNvPr>
          <p:cNvSpPr>
            <a:spLocks noGrp="1"/>
          </p:cNvSpPr>
          <p:nvPr>
            <p:ph type="title"/>
          </p:nvPr>
        </p:nvSpPr>
        <p:spPr/>
        <p:txBody>
          <a:bodyPr/>
          <a:lstStyle/>
          <a:p>
            <a:r>
              <a:rPr lang="en-US" dirty="0"/>
              <a:t>Distribution of Sentiment by company in tweets</a:t>
            </a:r>
          </a:p>
        </p:txBody>
      </p:sp>
      <p:pic>
        <p:nvPicPr>
          <p:cNvPr id="9" name="Picture 8">
            <a:extLst>
              <a:ext uri="{FF2B5EF4-FFF2-40B4-BE49-F238E27FC236}">
                <a16:creationId xmlns:a16="http://schemas.microsoft.com/office/drawing/2014/main" id="{6DB7BD8F-3DFC-B04C-9E24-2EBB466EC248}"/>
              </a:ext>
            </a:extLst>
          </p:cNvPr>
          <p:cNvPicPr>
            <a:picLocks noChangeAspect="1"/>
          </p:cNvPicPr>
          <p:nvPr/>
        </p:nvPicPr>
        <p:blipFill>
          <a:blip r:embed="rId3"/>
          <a:stretch>
            <a:fillRect/>
          </a:stretch>
        </p:blipFill>
        <p:spPr>
          <a:xfrm>
            <a:off x="1857136" y="2009177"/>
            <a:ext cx="7132320" cy="3896349"/>
          </a:xfrm>
          <a:prstGeom prst="rect">
            <a:avLst/>
          </a:prstGeom>
        </p:spPr>
      </p:pic>
    </p:spTree>
    <p:extLst>
      <p:ext uri="{BB962C8B-B14F-4D97-AF65-F5344CB8AC3E}">
        <p14:creationId xmlns:p14="http://schemas.microsoft.com/office/powerpoint/2010/main" val="322760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Phrases present in positive sentiments about both companies</a:t>
            </a:r>
          </a:p>
        </p:txBody>
      </p:sp>
      <p:pic>
        <p:nvPicPr>
          <p:cNvPr id="4" name="Content Placeholder 3">
            <a:extLst>
              <a:ext uri="{FF2B5EF4-FFF2-40B4-BE49-F238E27FC236}">
                <a16:creationId xmlns:a16="http://schemas.microsoft.com/office/drawing/2014/main" id="{E5918DD7-9047-DB44-8BAE-26F9CFAAFCE4}"/>
              </a:ext>
            </a:extLst>
          </p:cNvPr>
          <p:cNvPicPr>
            <a:picLocks noGrp="1" noChangeAspect="1"/>
          </p:cNvPicPr>
          <p:nvPr>
            <p:ph idx="1"/>
          </p:nvPr>
        </p:nvPicPr>
        <p:blipFill>
          <a:blip r:embed="rId2"/>
          <a:stretch>
            <a:fillRect/>
          </a:stretch>
        </p:blipFill>
        <p:spPr>
          <a:xfrm>
            <a:off x="6688830" y="2517090"/>
            <a:ext cx="5153891" cy="2614429"/>
          </a:xfrm>
          <a:prstGeom prst="rect">
            <a:avLst/>
          </a:prstGeom>
        </p:spPr>
      </p:pic>
      <p:pic>
        <p:nvPicPr>
          <p:cNvPr id="5" name="Picture 4">
            <a:extLst>
              <a:ext uri="{FF2B5EF4-FFF2-40B4-BE49-F238E27FC236}">
                <a16:creationId xmlns:a16="http://schemas.microsoft.com/office/drawing/2014/main" id="{205393FF-A0A0-F44F-A5DA-243ABB5989DB}"/>
              </a:ext>
            </a:extLst>
          </p:cNvPr>
          <p:cNvPicPr>
            <a:picLocks noChangeAspect="1"/>
          </p:cNvPicPr>
          <p:nvPr/>
        </p:nvPicPr>
        <p:blipFill>
          <a:blip r:embed="rId3"/>
          <a:stretch>
            <a:fillRect/>
          </a:stretch>
        </p:blipFill>
        <p:spPr>
          <a:xfrm>
            <a:off x="460891" y="2517090"/>
            <a:ext cx="5153891" cy="2614428"/>
          </a:xfrm>
          <a:prstGeom prst="rect">
            <a:avLst/>
          </a:prstGeom>
        </p:spPr>
      </p:pic>
      <p:sp>
        <p:nvSpPr>
          <p:cNvPr id="6" name="TextBox 5">
            <a:extLst>
              <a:ext uri="{FF2B5EF4-FFF2-40B4-BE49-F238E27FC236}">
                <a16:creationId xmlns:a16="http://schemas.microsoft.com/office/drawing/2014/main" id="{796957A4-B521-9747-82F6-63BFAFC92A0C}"/>
              </a:ext>
            </a:extLst>
          </p:cNvPr>
          <p:cNvSpPr txBox="1"/>
          <p:nvPr/>
        </p:nvSpPr>
        <p:spPr>
          <a:xfrm>
            <a:off x="1195102" y="1996070"/>
            <a:ext cx="3120421" cy="369332"/>
          </a:xfrm>
          <a:prstGeom prst="rect">
            <a:avLst/>
          </a:prstGeom>
          <a:noFill/>
        </p:spPr>
        <p:txBody>
          <a:bodyPr wrap="square" rtlCol="0">
            <a:spAutoFit/>
          </a:bodyPr>
          <a:lstStyle/>
          <a:p>
            <a:pPr algn="ctr"/>
            <a:r>
              <a:rPr lang="en-US" dirty="0"/>
              <a:t>Apple</a:t>
            </a:r>
          </a:p>
        </p:txBody>
      </p:sp>
      <p:sp>
        <p:nvSpPr>
          <p:cNvPr id="7" name="TextBox 6">
            <a:extLst>
              <a:ext uri="{FF2B5EF4-FFF2-40B4-BE49-F238E27FC236}">
                <a16:creationId xmlns:a16="http://schemas.microsoft.com/office/drawing/2014/main" id="{8D3FA012-D475-2E42-B59F-41B5A8B57766}"/>
              </a:ext>
            </a:extLst>
          </p:cNvPr>
          <p:cNvSpPr txBox="1"/>
          <p:nvPr/>
        </p:nvSpPr>
        <p:spPr>
          <a:xfrm>
            <a:off x="7391454" y="1996070"/>
            <a:ext cx="3120421" cy="369332"/>
          </a:xfrm>
          <a:prstGeom prst="rect">
            <a:avLst/>
          </a:prstGeom>
          <a:noFill/>
        </p:spPr>
        <p:txBody>
          <a:bodyPr wrap="square" rtlCol="0">
            <a:spAutoFit/>
          </a:bodyPr>
          <a:lstStyle/>
          <a:p>
            <a:pPr algn="ctr"/>
            <a:r>
              <a:rPr lang="en-US" dirty="0"/>
              <a:t>Google</a:t>
            </a:r>
          </a:p>
        </p:txBody>
      </p:sp>
    </p:spTree>
    <p:extLst>
      <p:ext uri="{BB962C8B-B14F-4D97-AF65-F5344CB8AC3E}">
        <p14:creationId xmlns:p14="http://schemas.microsoft.com/office/powerpoint/2010/main" val="172087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2252-F418-6442-893D-417C5686A5FE}"/>
              </a:ext>
            </a:extLst>
          </p:cNvPr>
          <p:cNvSpPr>
            <a:spLocks noGrp="1"/>
          </p:cNvSpPr>
          <p:nvPr>
            <p:ph type="title"/>
          </p:nvPr>
        </p:nvSpPr>
        <p:spPr/>
        <p:txBody>
          <a:bodyPr/>
          <a:lstStyle/>
          <a:p>
            <a:r>
              <a:rPr lang="en-US" dirty="0"/>
              <a:t>Common phrases present in Negative sentiments about both companies</a:t>
            </a:r>
          </a:p>
        </p:txBody>
      </p:sp>
      <p:pic>
        <p:nvPicPr>
          <p:cNvPr id="3" name="Picture 2">
            <a:extLst>
              <a:ext uri="{FF2B5EF4-FFF2-40B4-BE49-F238E27FC236}">
                <a16:creationId xmlns:a16="http://schemas.microsoft.com/office/drawing/2014/main" id="{4BEBD3CE-97BD-D548-B7F3-D00F7DADA73B}"/>
              </a:ext>
            </a:extLst>
          </p:cNvPr>
          <p:cNvPicPr>
            <a:picLocks noChangeAspect="1"/>
          </p:cNvPicPr>
          <p:nvPr/>
        </p:nvPicPr>
        <p:blipFill>
          <a:blip r:embed="rId2"/>
          <a:stretch>
            <a:fillRect/>
          </a:stretch>
        </p:blipFill>
        <p:spPr>
          <a:xfrm>
            <a:off x="475167" y="2533122"/>
            <a:ext cx="5153891" cy="2614428"/>
          </a:xfrm>
          <a:prstGeom prst="rect">
            <a:avLst/>
          </a:prstGeom>
        </p:spPr>
      </p:pic>
      <p:pic>
        <p:nvPicPr>
          <p:cNvPr id="8" name="Picture 7">
            <a:extLst>
              <a:ext uri="{FF2B5EF4-FFF2-40B4-BE49-F238E27FC236}">
                <a16:creationId xmlns:a16="http://schemas.microsoft.com/office/drawing/2014/main" id="{6098AED9-A7BC-6343-ABE4-3D681D9739DA}"/>
              </a:ext>
            </a:extLst>
          </p:cNvPr>
          <p:cNvPicPr>
            <a:picLocks noChangeAspect="1"/>
          </p:cNvPicPr>
          <p:nvPr/>
        </p:nvPicPr>
        <p:blipFill>
          <a:blip r:embed="rId3"/>
          <a:stretch>
            <a:fillRect/>
          </a:stretch>
        </p:blipFill>
        <p:spPr>
          <a:xfrm>
            <a:off x="6623351" y="2533122"/>
            <a:ext cx="5153891" cy="2614428"/>
          </a:xfrm>
          <a:prstGeom prst="rect">
            <a:avLst/>
          </a:prstGeom>
        </p:spPr>
      </p:pic>
      <p:sp>
        <p:nvSpPr>
          <p:cNvPr id="9" name="TextBox 8">
            <a:extLst>
              <a:ext uri="{FF2B5EF4-FFF2-40B4-BE49-F238E27FC236}">
                <a16:creationId xmlns:a16="http://schemas.microsoft.com/office/drawing/2014/main" id="{C369D2AD-2B83-B847-B893-B6B16B04C739}"/>
              </a:ext>
            </a:extLst>
          </p:cNvPr>
          <p:cNvSpPr txBox="1"/>
          <p:nvPr/>
        </p:nvSpPr>
        <p:spPr>
          <a:xfrm>
            <a:off x="1195102" y="1996070"/>
            <a:ext cx="3120421" cy="369332"/>
          </a:xfrm>
          <a:prstGeom prst="rect">
            <a:avLst/>
          </a:prstGeom>
          <a:noFill/>
        </p:spPr>
        <p:txBody>
          <a:bodyPr wrap="square" rtlCol="0">
            <a:spAutoFit/>
          </a:bodyPr>
          <a:lstStyle/>
          <a:p>
            <a:pPr algn="ctr"/>
            <a:r>
              <a:rPr lang="en-US" dirty="0"/>
              <a:t>Apple</a:t>
            </a:r>
          </a:p>
        </p:txBody>
      </p:sp>
      <p:sp>
        <p:nvSpPr>
          <p:cNvPr id="10" name="TextBox 9">
            <a:extLst>
              <a:ext uri="{FF2B5EF4-FFF2-40B4-BE49-F238E27FC236}">
                <a16:creationId xmlns:a16="http://schemas.microsoft.com/office/drawing/2014/main" id="{038DA1F8-963E-054E-AE34-BA27906838A9}"/>
              </a:ext>
            </a:extLst>
          </p:cNvPr>
          <p:cNvSpPr txBox="1"/>
          <p:nvPr/>
        </p:nvSpPr>
        <p:spPr>
          <a:xfrm>
            <a:off x="7391454" y="1996070"/>
            <a:ext cx="3120421" cy="369332"/>
          </a:xfrm>
          <a:prstGeom prst="rect">
            <a:avLst/>
          </a:prstGeom>
          <a:noFill/>
        </p:spPr>
        <p:txBody>
          <a:bodyPr wrap="square" rtlCol="0">
            <a:spAutoFit/>
          </a:bodyPr>
          <a:lstStyle/>
          <a:p>
            <a:pPr algn="ctr"/>
            <a:r>
              <a:rPr lang="en-US" dirty="0"/>
              <a:t>Google</a:t>
            </a:r>
          </a:p>
        </p:txBody>
      </p:sp>
    </p:spTree>
    <p:extLst>
      <p:ext uri="{BB962C8B-B14F-4D97-AF65-F5344CB8AC3E}">
        <p14:creationId xmlns:p14="http://schemas.microsoft.com/office/powerpoint/2010/main" val="79171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3EE7-8901-664A-8916-40DBE5FB1CB5}"/>
              </a:ext>
            </a:extLst>
          </p:cNvPr>
          <p:cNvSpPr>
            <a:spLocks noGrp="1"/>
          </p:cNvSpPr>
          <p:nvPr>
            <p:ph type="title"/>
          </p:nvPr>
        </p:nvSpPr>
        <p:spPr>
          <a:xfrm>
            <a:off x="1451579" y="804519"/>
            <a:ext cx="9603275" cy="1049235"/>
          </a:xfrm>
        </p:spPr>
        <p:txBody>
          <a:bodyPr>
            <a:normAutofit/>
          </a:bodyPr>
          <a:lstStyle/>
          <a:p>
            <a:r>
              <a:rPr lang="en-US" dirty="0"/>
              <a:t>Common words during 2011 SXSW</a:t>
            </a:r>
          </a:p>
        </p:txBody>
      </p:sp>
      <p:pic>
        <p:nvPicPr>
          <p:cNvPr id="5" name="Picture 4">
            <a:extLst>
              <a:ext uri="{FF2B5EF4-FFF2-40B4-BE49-F238E27FC236}">
                <a16:creationId xmlns:a16="http://schemas.microsoft.com/office/drawing/2014/main" id="{89ECB94E-BA06-BD48-8525-C20BBC49346D}"/>
              </a:ext>
            </a:extLst>
          </p:cNvPr>
          <p:cNvPicPr>
            <a:picLocks noChangeAspect="1"/>
          </p:cNvPicPr>
          <p:nvPr/>
        </p:nvPicPr>
        <p:blipFill>
          <a:blip r:embed="rId3"/>
          <a:stretch>
            <a:fillRect/>
          </a:stretch>
        </p:blipFill>
        <p:spPr>
          <a:xfrm>
            <a:off x="552708" y="1838313"/>
            <a:ext cx="4023360" cy="2421252"/>
          </a:xfrm>
          <a:prstGeom prst="rect">
            <a:avLst/>
          </a:prstGeom>
        </p:spPr>
      </p:pic>
      <p:pic>
        <p:nvPicPr>
          <p:cNvPr id="9" name="Picture 8">
            <a:extLst>
              <a:ext uri="{FF2B5EF4-FFF2-40B4-BE49-F238E27FC236}">
                <a16:creationId xmlns:a16="http://schemas.microsoft.com/office/drawing/2014/main" id="{36572E36-C0B8-B64B-81F4-975C770ADEC4}"/>
              </a:ext>
            </a:extLst>
          </p:cNvPr>
          <p:cNvPicPr>
            <a:picLocks noChangeAspect="1"/>
          </p:cNvPicPr>
          <p:nvPr/>
        </p:nvPicPr>
        <p:blipFill>
          <a:blip r:embed="rId4"/>
          <a:stretch>
            <a:fillRect/>
          </a:stretch>
        </p:blipFill>
        <p:spPr>
          <a:xfrm>
            <a:off x="7447329" y="1838321"/>
            <a:ext cx="4023360" cy="2421244"/>
          </a:xfrm>
          <a:prstGeom prst="rect">
            <a:avLst/>
          </a:prstGeom>
        </p:spPr>
      </p:pic>
      <p:pic>
        <p:nvPicPr>
          <p:cNvPr id="10" name="Picture 9">
            <a:extLst>
              <a:ext uri="{FF2B5EF4-FFF2-40B4-BE49-F238E27FC236}">
                <a16:creationId xmlns:a16="http://schemas.microsoft.com/office/drawing/2014/main" id="{4C396B1A-3978-1C4A-BA1A-27599FF1C1FB}"/>
              </a:ext>
            </a:extLst>
          </p:cNvPr>
          <p:cNvPicPr>
            <a:picLocks noChangeAspect="1"/>
          </p:cNvPicPr>
          <p:nvPr/>
        </p:nvPicPr>
        <p:blipFill>
          <a:blip r:embed="rId5"/>
          <a:stretch>
            <a:fillRect/>
          </a:stretch>
        </p:blipFill>
        <p:spPr>
          <a:xfrm>
            <a:off x="4164014" y="3771909"/>
            <a:ext cx="3950393" cy="2377440"/>
          </a:xfrm>
          <a:prstGeom prst="rect">
            <a:avLst/>
          </a:prstGeom>
        </p:spPr>
      </p:pic>
    </p:spTree>
    <p:extLst>
      <p:ext uri="{BB962C8B-B14F-4D97-AF65-F5344CB8AC3E}">
        <p14:creationId xmlns:p14="http://schemas.microsoft.com/office/powerpoint/2010/main" val="135819854"/>
      </p:ext>
    </p:extLst>
  </p:cSld>
  <p:clrMapOvr>
    <a:masterClrMapping/>
  </p:clrMapOvr>
  <mc:AlternateContent xmlns:mc="http://schemas.openxmlformats.org/markup-compatibility/2006" xmlns:p14="http://schemas.microsoft.com/office/powerpoint/2010/main">
    <mc:Choice Requires="p14">
      <p:transition spd="slow" p14:dur="2000" advTm="169321"/>
    </mc:Choice>
    <mc:Fallback xmlns="">
      <p:transition spd="slow" advTm="169321"/>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{58EA7602-AC06-924F-9BE2-1770589F51E4}tf10001119</Template>
  <TotalTime>2764</TotalTime>
  <Words>1173</Words>
  <Application>Microsoft Macintosh PowerPoint</Application>
  <PresentationFormat>Widescreen</PresentationFormat>
  <Paragraphs>75</Paragraphs>
  <Slides>16</Slides>
  <Notes>14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Gill Sans MT</vt:lpstr>
      <vt:lpstr>Gallery</vt:lpstr>
      <vt:lpstr>NLP: Sentiment-Analysis</vt:lpstr>
      <vt:lpstr>Table of Contents</vt:lpstr>
      <vt:lpstr>Executive Summary</vt:lpstr>
      <vt:lpstr>Table of Contents</vt:lpstr>
      <vt:lpstr>Apple’s Twitter Presence was Notable</vt:lpstr>
      <vt:lpstr>Distribution of Sentiment by company in tweets</vt:lpstr>
      <vt:lpstr>Common Phrases present in positive sentiments about both companies</vt:lpstr>
      <vt:lpstr>Common phrases present in Negative sentiments about both companies</vt:lpstr>
      <vt:lpstr>Common words during 2011 SXSW</vt:lpstr>
      <vt:lpstr>Predicting Sentiment Based on Tweets Analyzed</vt:lpstr>
      <vt:lpstr>Table of Contents</vt:lpstr>
      <vt:lpstr>Next Steps</vt:lpstr>
      <vt:lpstr>InSights from tweet analysis</vt:lpstr>
      <vt:lpstr>Major Topics presented in Tweets analyzed</vt:lpstr>
      <vt:lpstr>Table of Contents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Sentiment-Analysis</dc:title>
  <dc:creator>Jamaal Smith</dc:creator>
  <cp:lastModifiedBy>Jamaal Smith</cp:lastModifiedBy>
  <cp:revision>16</cp:revision>
  <dcterms:created xsi:type="dcterms:W3CDTF">2020-06-29T07:57:13Z</dcterms:created>
  <dcterms:modified xsi:type="dcterms:W3CDTF">2020-07-01T06:02:12Z</dcterms:modified>
</cp:coreProperties>
</file>